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05" r:id="rId2"/>
    <p:sldId id="281" r:id="rId3"/>
    <p:sldId id="301" r:id="rId4"/>
    <p:sldId id="284" r:id="rId5"/>
    <p:sldId id="293" r:id="rId6"/>
    <p:sldId id="279" r:id="rId7"/>
    <p:sldId id="280" r:id="rId8"/>
    <p:sldId id="278" r:id="rId9"/>
    <p:sldId id="277" r:id="rId10"/>
    <p:sldId id="256" r:id="rId11"/>
    <p:sldId id="295" r:id="rId12"/>
    <p:sldId id="302" r:id="rId13"/>
    <p:sldId id="304" r:id="rId14"/>
    <p:sldId id="291" r:id="rId15"/>
    <p:sldId id="282" r:id="rId16"/>
    <p:sldId id="283" r:id="rId17"/>
    <p:sldId id="308" r:id="rId18"/>
    <p:sldId id="307" r:id="rId19"/>
    <p:sldId id="309" r:id="rId20"/>
    <p:sldId id="290" r:id="rId21"/>
    <p:sldId id="306" r:id="rId22"/>
    <p:sldId id="310" r:id="rId23"/>
    <p:sldId id="313" r:id="rId24"/>
    <p:sldId id="311" r:id="rId25"/>
    <p:sldId id="257" r:id="rId26"/>
    <p:sldId id="258" r:id="rId27"/>
    <p:sldId id="259" r:id="rId28"/>
    <p:sldId id="263" r:id="rId29"/>
    <p:sldId id="262" r:id="rId30"/>
    <p:sldId id="265" r:id="rId31"/>
    <p:sldId id="264" r:id="rId32"/>
    <p:sldId id="266" r:id="rId33"/>
    <p:sldId id="272" r:id="rId34"/>
    <p:sldId id="261" r:id="rId35"/>
    <p:sldId id="267" r:id="rId36"/>
    <p:sldId id="273" r:id="rId37"/>
    <p:sldId id="260" r:id="rId38"/>
    <p:sldId id="269" r:id="rId39"/>
    <p:sldId id="292" r:id="rId40"/>
    <p:sldId id="271" r:id="rId41"/>
    <p:sldId id="286" r:id="rId42"/>
    <p:sldId id="287" r:id="rId43"/>
    <p:sldId id="288" r:id="rId44"/>
    <p:sldId id="296" r:id="rId45"/>
    <p:sldId id="298" r:id="rId46"/>
    <p:sldId id="299" r:id="rId47"/>
    <p:sldId id="300" r:id="rId48"/>
    <p:sldId id="289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085" autoAdjust="0"/>
  </p:normalViewPr>
  <p:slideViewPr>
    <p:cSldViewPr snapToGrid="0">
      <p:cViewPr varScale="1">
        <p:scale>
          <a:sx n="65" d="100"/>
          <a:sy n="65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FC213-7735-4BDA-A1E5-F7C607E95B2C}" type="datetimeFigureOut">
              <a:rPr lang="sr-Latn-CS" smtClean="0"/>
              <a:t>28.9.2016.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C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DF422-A8AA-4D52-8241-927FF43D3BD3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843570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DF422-A8AA-4D52-8241-927FF43D3BD3}" type="slidenum">
              <a:rPr lang="sr-Latn-CS" smtClean="0"/>
              <a:t>37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07920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616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788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33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211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89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545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272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986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15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01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70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DCAE4-C489-4DB1-A2FA-14B7240A65B8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2B426-E5B0-4A91-9678-99E799086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98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9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58.wmf"/><Relationship Id="rId4" Type="http://schemas.openxmlformats.org/officeDocument/2006/relationships/image" Target="../media/image60.jpg"/><Relationship Id="rId9" Type="http://schemas.openxmlformats.org/officeDocument/2006/relationships/oleObject" Target="../embeddings/oleObject6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5088" y="762000"/>
            <a:ext cx="5481822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Nenad Tasić, </a:t>
            </a:r>
            <a:r>
              <a:rPr lang="en-GB" sz="2400" dirty="0" err="1" smtClean="0">
                <a:solidFill>
                  <a:schemeClr val="bg1"/>
                </a:solidFill>
              </a:rPr>
              <a:t>Filozofski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fakultet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Beogradu</a:t>
            </a:r>
            <a:endParaRPr lang="sr-Latn-ME" sz="24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2220" y="1811774"/>
            <a:ext cx="632756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dirty="0" err="1" smtClean="0">
                <a:solidFill>
                  <a:schemeClr val="bg1"/>
                </a:solidFill>
              </a:rPr>
              <a:t>Virtualne</a:t>
            </a:r>
            <a:r>
              <a:rPr lang="en-GB" sz="3200" dirty="0" smtClean="0">
                <a:solidFill>
                  <a:schemeClr val="bg1"/>
                </a:solidFill>
              </a:rPr>
              <a:t> </a:t>
            </a:r>
            <a:r>
              <a:rPr lang="en-GB" sz="3200" dirty="0" err="1" smtClean="0">
                <a:solidFill>
                  <a:schemeClr val="bg1"/>
                </a:solidFill>
              </a:rPr>
              <a:t>rekonstrukcije</a:t>
            </a:r>
            <a:r>
              <a:rPr lang="en-GB" sz="3200" dirty="0" smtClean="0">
                <a:solidFill>
                  <a:schemeClr val="bg1"/>
                </a:solidFill>
              </a:rPr>
              <a:t> u </a:t>
            </a:r>
            <a:r>
              <a:rPr lang="en-GB" sz="3200" dirty="0" err="1" smtClean="0">
                <a:solidFill>
                  <a:schemeClr val="bg1"/>
                </a:solidFill>
              </a:rPr>
              <a:t>arheologiji</a:t>
            </a:r>
            <a:endParaRPr lang="en-GB" sz="3200" dirty="0" smtClean="0">
              <a:solidFill>
                <a:schemeClr val="bg1"/>
              </a:solidFill>
            </a:endParaRPr>
          </a:p>
          <a:p>
            <a:pPr algn="ctr"/>
            <a:r>
              <a:rPr lang="en-GB" sz="3200" dirty="0" smtClean="0">
                <a:solidFill>
                  <a:schemeClr val="bg1"/>
                </a:solidFill>
              </a:rPr>
              <a:t>(</a:t>
            </a:r>
            <a:r>
              <a:rPr lang="en-GB" sz="3200" dirty="0" err="1" smtClean="0">
                <a:solidFill>
                  <a:schemeClr val="bg1"/>
                </a:solidFill>
              </a:rPr>
              <a:t>i</a:t>
            </a:r>
            <a:r>
              <a:rPr lang="en-GB" sz="3200" dirty="0" smtClean="0">
                <a:solidFill>
                  <a:schemeClr val="bg1"/>
                </a:solidFill>
              </a:rPr>
              <a:t> </a:t>
            </a:r>
            <a:r>
              <a:rPr lang="en-GB" sz="3200" dirty="0" err="1" smtClean="0">
                <a:solidFill>
                  <a:schemeClr val="bg1"/>
                </a:solidFill>
              </a:rPr>
              <a:t>kako</a:t>
            </a:r>
            <a:r>
              <a:rPr lang="en-GB" sz="3200" dirty="0" smtClean="0">
                <a:solidFill>
                  <a:schemeClr val="bg1"/>
                </a:solidFill>
              </a:rPr>
              <a:t> </a:t>
            </a:r>
            <a:r>
              <a:rPr lang="en-GB" sz="3200" dirty="0" err="1" smtClean="0">
                <a:solidFill>
                  <a:schemeClr val="bg1"/>
                </a:solidFill>
              </a:rPr>
              <a:t>ih</a:t>
            </a:r>
            <a:r>
              <a:rPr lang="en-GB" sz="3200" dirty="0" smtClean="0">
                <a:solidFill>
                  <a:schemeClr val="bg1"/>
                </a:solidFill>
              </a:rPr>
              <a:t> </a:t>
            </a:r>
            <a:r>
              <a:rPr lang="en-GB" sz="3200" dirty="0" err="1" smtClean="0">
                <a:solidFill>
                  <a:schemeClr val="bg1"/>
                </a:solidFill>
              </a:rPr>
              <a:t>sačuvati</a:t>
            </a:r>
            <a:r>
              <a:rPr lang="en-GB" sz="3200" dirty="0" smtClean="0">
                <a:solidFill>
                  <a:schemeClr val="bg1"/>
                </a:solidFill>
              </a:rPr>
              <a:t>)</a:t>
            </a:r>
            <a:endParaRPr lang="sr-Latn-ME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3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047" y="-1822939"/>
            <a:ext cx="13669108" cy="1025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3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5540" y="813789"/>
            <a:ext cx="100123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bg1"/>
                </a:solidFill>
              </a:rPr>
              <a:t>Ova </a:t>
            </a:r>
            <a:r>
              <a:rPr lang="en-GB" sz="2400" dirty="0" err="1" smtClean="0">
                <a:solidFill>
                  <a:schemeClr val="bg1"/>
                </a:solidFill>
              </a:rPr>
              <a:t>virtuelna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rekonstrukcija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rađena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na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osnovu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autentične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terenske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dokumentacije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uz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konsultacije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stručnjacima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Arheološkog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instituta</a:t>
            </a:r>
            <a:r>
              <a:rPr lang="en-GB" sz="2400" dirty="0" smtClean="0">
                <a:solidFill>
                  <a:schemeClr val="bg1"/>
                </a:solidFill>
              </a:rPr>
              <a:t>, </a:t>
            </a:r>
            <a:r>
              <a:rPr lang="en-GB" sz="2400" dirty="0" err="1" smtClean="0">
                <a:solidFill>
                  <a:schemeClr val="bg1"/>
                </a:solidFill>
              </a:rPr>
              <a:t>Republičkog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zavoda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zaštitu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spomenika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kulture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kustosima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Muzeja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Zaječaru</a:t>
            </a:r>
            <a:r>
              <a:rPr lang="en-GB" sz="2400" dirty="0" smtClean="0">
                <a:solidFill>
                  <a:schemeClr val="bg1"/>
                </a:solidFill>
              </a:rPr>
              <a:t>.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chemeClr val="bg1"/>
                </a:solidFill>
              </a:rPr>
              <a:t>Nažalost</a:t>
            </a:r>
            <a:r>
              <a:rPr lang="en-GB" sz="2400" dirty="0" smtClean="0">
                <a:solidFill>
                  <a:schemeClr val="bg1"/>
                </a:solidFill>
              </a:rPr>
              <a:t>, </a:t>
            </a:r>
            <a:r>
              <a:rPr lang="en-GB" sz="2400" dirty="0" err="1" smtClean="0">
                <a:solidFill>
                  <a:schemeClr val="bg1"/>
                </a:solidFill>
              </a:rPr>
              <a:t>projekat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Virtuelni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Gamzigrad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dovršen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planu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pošto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izostali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komentari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objašnjenja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stručnjaka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vezi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pojedinim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rešenjima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primenjenim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tokom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modelovanja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rekonstrukcija</a:t>
            </a:r>
            <a:r>
              <a:rPr lang="en-GB" sz="2400" dirty="0" smtClean="0">
                <a:solidFill>
                  <a:schemeClr val="bg1"/>
                </a:solidFill>
              </a:rPr>
              <a:t> a </a:t>
            </a:r>
            <a:r>
              <a:rPr lang="en-GB" sz="2400" dirty="0" err="1" smtClean="0">
                <a:solidFill>
                  <a:schemeClr val="bg1"/>
                </a:solidFill>
              </a:rPr>
              <a:t>što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planirano</a:t>
            </a:r>
            <a:r>
              <a:rPr lang="en-GB" sz="2400" dirty="0" smtClean="0">
                <a:solidFill>
                  <a:schemeClr val="bg1"/>
                </a:solidFill>
              </a:rPr>
              <a:t> da </a:t>
            </a:r>
            <a:r>
              <a:rPr lang="en-GB" sz="2400" dirty="0" err="1" smtClean="0">
                <a:solidFill>
                  <a:schemeClr val="bg1"/>
                </a:solidFill>
              </a:rPr>
              <a:t>predstavlja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integralni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deo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prezentacije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bg1"/>
                </a:solidFill>
              </a:rPr>
              <a:t>Problem je bio </a:t>
            </a:r>
            <a:r>
              <a:rPr lang="en-GB" sz="2400" dirty="0" err="1" smtClean="0">
                <a:solidFill>
                  <a:schemeClr val="bg1"/>
                </a:solidFill>
              </a:rPr>
              <a:t>nespremnost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arheologa</a:t>
            </a:r>
            <a:r>
              <a:rPr lang="en-GB" sz="2400" dirty="0" smtClean="0">
                <a:solidFill>
                  <a:schemeClr val="bg1"/>
                </a:solidFill>
              </a:rPr>
              <a:t> da </a:t>
            </a:r>
            <a:r>
              <a:rPr lang="en-GB" sz="2400" dirty="0" err="1" smtClean="0">
                <a:solidFill>
                  <a:schemeClr val="bg1"/>
                </a:solidFill>
              </a:rPr>
              <a:t>stanu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svojih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rekonstrukcija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javno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400495"/>
              </p:ext>
            </p:extLst>
          </p:nvPr>
        </p:nvGraphicFramePr>
        <p:xfrm>
          <a:off x="1016000" y="571500"/>
          <a:ext cx="101600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3" imgW="20317320" imgH="11428560" progId="Photoshop.Image.13">
                  <p:embed/>
                </p:oleObj>
              </mc:Choice>
              <mc:Fallback>
                <p:oleObj name="Image" r:id="rId3" imgW="20317320" imgH="11428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" y="571500"/>
                        <a:ext cx="10160000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86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025309"/>
              </p:ext>
            </p:extLst>
          </p:nvPr>
        </p:nvGraphicFramePr>
        <p:xfrm>
          <a:off x="1016000" y="571500"/>
          <a:ext cx="4971970" cy="2796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Image" r:id="rId3" imgW="20317320" imgH="11428560" progId="Photoshop.Image.13">
                  <p:embed/>
                </p:oleObj>
              </mc:Choice>
              <mc:Fallback>
                <p:oleObj name="Image" r:id="rId3" imgW="20317320" imgH="11428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" y="571500"/>
                        <a:ext cx="4971970" cy="2796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0278" y="571499"/>
            <a:ext cx="4971970" cy="27967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999" y="3520440"/>
            <a:ext cx="4985173" cy="280416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172071"/>
              </p:ext>
            </p:extLst>
          </p:nvPr>
        </p:nvGraphicFramePr>
        <p:xfrm>
          <a:off x="6057076" y="3520440"/>
          <a:ext cx="4985172" cy="2804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Image" r:id="rId7" imgW="20317320" imgH="11428560" progId="Photoshop.Image.13">
                  <p:embed/>
                </p:oleObj>
              </mc:Choice>
              <mc:Fallback>
                <p:oleObj name="Image" r:id="rId7" imgW="20317320" imgH="11428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57076" y="3520440"/>
                        <a:ext cx="4985172" cy="2804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394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nimacijakeramik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7993" y="813753"/>
            <a:ext cx="3971607" cy="29787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4757" y="222211"/>
            <a:ext cx="6327566" cy="40011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2000" dirty="0" err="1" smtClean="0"/>
              <a:t>Animacije</a:t>
            </a:r>
            <a:r>
              <a:rPr lang="en-GB" sz="2000" dirty="0" smtClean="0"/>
              <a:t> </a:t>
            </a:r>
            <a:r>
              <a:rPr lang="en-GB" sz="2000" dirty="0" err="1" smtClean="0"/>
              <a:t>aktivnosti</a:t>
            </a:r>
            <a:r>
              <a:rPr lang="en-GB" sz="2000" dirty="0" smtClean="0"/>
              <a:t> </a:t>
            </a:r>
            <a:r>
              <a:rPr lang="en-GB" sz="2000" dirty="0" err="1" smtClean="0"/>
              <a:t>neolitskih</a:t>
            </a:r>
            <a:r>
              <a:rPr lang="en-GB" sz="2000" dirty="0" smtClean="0"/>
              <a:t> </a:t>
            </a:r>
            <a:r>
              <a:rPr lang="en-GB" sz="2000" dirty="0" err="1" smtClean="0"/>
              <a:t>ljudi</a:t>
            </a:r>
            <a:r>
              <a:rPr lang="en-GB" sz="2000" dirty="0" smtClean="0"/>
              <a:t> – </a:t>
            </a:r>
            <a:r>
              <a:rPr lang="en-GB" sz="2000" dirty="0" err="1" smtClean="0"/>
              <a:t>dr</a:t>
            </a:r>
            <a:r>
              <a:rPr lang="en-GB" sz="2000" dirty="0" smtClean="0"/>
              <a:t> N. </a:t>
            </a:r>
            <a:r>
              <a:rPr lang="en-GB" sz="2000" dirty="0" err="1" smtClean="0"/>
              <a:t>Stojanović</a:t>
            </a:r>
            <a:r>
              <a:rPr lang="en-GB" sz="2000" dirty="0" smtClean="0"/>
              <a:t> 2010</a:t>
            </a:r>
            <a:endParaRPr lang="sr-Latn-ME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47993" y="4338320"/>
            <a:ext cx="4290213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dirty="0" err="1" smtClean="0"/>
              <a:t>Aktivaciona</a:t>
            </a:r>
            <a:r>
              <a:rPr lang="en-GB" dirty="0" smtClean="0"/>
              <a:t> </a:t>
            </a:r>
            <a:r>
              <a:rPr lang="en-GB" dirty="0" err="1" smtClean="0"/>
              <a:t>polja</a:t>
            </a:r>
            <a:r>
              <a:rPr lang="en-GB" dirty="0" smtClean="0"/>
              <a:t> </a:t>
            </a:r>
            <a:r>
              <a:rPr lang="en-GB" dirty="0" err="1" smtClean="0"/>
              <a:t>su</a:t>
            </a:r>
            <a:r>
              <a:rPr lang="en-GB" dirty="0" smtClean="0"/>
              <a:t> </a:t>
            </a:r>
            <a:r>
              <a:rPr lang="en-GB" dirty="0" err="1" smtClean="0"/>
              <a:t>sakrivena</a:t>
            </a:r>
            <a:r>
              <a:rPr lang="en-GB" dirty="0" smtClean="0"/>
              <a:t> u </a:t>
            </a:r>
            <a:r>
              <a:rPr lang="en-GB" dirty="0" err="1" smtClean="0"/>
              <a:t>prezentaciji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30965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72308" y="0"/>
            <a:ext cx="9936480" cy="6858000"/>
            <a:chOff x="0" y="0"/>
            <a:chExt cx="9098280" cy="59817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987800" cy="299085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800" y="0"/>
              <a:ext cx="4165600" cy="299085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990850"/>
              <a:ext cx="3987800" cy="299085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800" y="2990850"/>
              <a:ext cx="5110480" cy="299085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2109364" y="337624"/>
            <a:ext cx="7662675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Studije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vinčanske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arhitekture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iz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</a:rPr>
              <a:t> 2001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</a:rPr>
              <a:t> 2004.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</a:rPr>
              <a:t>godine</a:t>
            </a:r>
            <a:endParaRPr lang="en-GB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256" y="1402079"/>
            <a:ext cx="3787322" cy="21303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386" y="3562929"/>
            <a:ext cx="7591613" cy="24963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2929"/>
            <a:ext cx="4754880" cy="24963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1925" y="88685"/>
            <a:ext cx="9351086" cy="7386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Novije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studije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vinčanske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arhitekture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rađene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preciznim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modelom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reljefa</a:t>
            </a:r>
            <a:endParaRPr lang="en-GB" sz="24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471920" y="552704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2014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1" y="857829"/>
            <a:ext cx="3381375" cy="2705100"/>
            <a:chOff x="4754880" y="827349"/>
            <a:chExt cx="3381375" cy="27051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4880" y="827349"/>
              <a:ext cx="3381375" cy="27051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315200" y="3069142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2008</a:t>
              </a:r>
              <a:endParaRPr lang="en-GB" b="1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8254879" y="3069142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2016 </a:t>
            </a:r>
            <a:endParaRPr lang="en-GB" dirty="0"/>
          </a:p>
        </p:txBody>
      </p:sp>
      <p:grpSp>
        <p:nvGrpSpPr>
          <p:cNvPr id="16" name="Group 15"/>
          <p:cNvGrpSpPr/>
          <p:nvPr/>
        </p:nvGrpSpPr>
        <p:grpSpPr>
          <a:xfrm>
            <a:off x="3381376" y="888309"/>
            <a:ext cx="4754880" cy="2674620"/>
            <a:chOff x="0" y="857829"/>
            <a:chExt cx="4754880" cy="267462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829"/>
              <a:ext cx="4754880" cy="267462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965179" y="3072768"/>
              <a:ext cx="7056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/>
                <a:t>2014 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48317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1762" y="4679066"/>
            <a:ext cx="4913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Rekonstrukcija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naselja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urađena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je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osnovu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arheoloških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iskopavanja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detekcije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podzemnih</a:t>
            </a:r>
            <a:r>
              <a: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struktura</a:t>
            </a:r>
            <a:endParaRPr lang="en-US" sz="24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70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0" y="0"/>
            <a:ext cx="10210800" cy="5743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5665" y="5884985"/>
            <a:ext cx="907100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chemeClr val="bg1"/>
                </a:solidFill>
              </a:rPr>
              <a:t>Članovi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Centra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digitalnu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arheologiju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Filozofskog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fakulteta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Beogradu</a:t>
            </a:r>
            <a:r>
              <a:rPr lang="en-GB" sz="2400" dirty="0" smtClean="0">
                <a:solidFill>
                  <a:schemeClr val="bg1"/>
                </a:solidFill>
              </a:rPr>
              <a:t/>
            </a:r>
            <a:br>
              <a:rPr lang="en-GB" sz="2400" dirty="0" smtClean="0">
                <a:solidFill>
                  <a:schemeClr val="bg1"/>
                </a:solidFill>
              </a:rPr>
            </a:br>
            <a:r>
              <a:rPr lang="en-GB" sz="2400" dirty="0" smtClean="0">
                <a:solidFill>
                  <a:schemeClr val="bg1"/>
                </a:solidFill>
              </a:rPr>
              <a:t>Microsoft </a:t>
            </a:r>
            <a:r>
              <a:rPr lang="en-GB" sz="2400" dirty="0" err="1" smtClean="0">
                <a:solidFill>
                  <a:schemeClr val="bg1"/>
                </a:solidFill>
              </a:rPr>
              <a:t>Inkubator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srpskog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softvera</a:t>
            </a:r>
            <a:r>
              <a:rPr lang="en-GB" sz="2400" dirty="0" smtClean="0">
                <a:solidFill>
                  <a:schemeClr val="bg1"/>
                </a:solidFill>
              </a:rPr>
              <a:t> 2004.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60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800824"/>
            <a:ext cx="12192000" cy="5372100"/>
            <a:chOff x="381952" y="0"/>
            <a:chExt cx="12192000" cy="53721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777" y="0"/>
              <a:ext cx="6734175" cy="53721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952" y="0"/>
              <a:ext cx="6734175" cy="53721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977661" y="1005840"/>
            <a:ext cx="6911764" cy="46166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sr-Latn-CS" sz="2400" dirty="0" smtClean="0"/>
              <a:t>Projekat Kikindski mamut, kadar iz virtualne animacije</a:t>
            </a:r>
            <a:endParaRPr lang="sr-Latn-CS" sz="2400" dirty="0"/>
          </a:p>
        </p:txBody>
      </p:sp>
    </p:spTree>
    <p:extLst>
      <p:ext uri="{BB962C8B-B14F-4D97-AF65-F5344CB8AC3E}">
        <p14:creationId xmlns:p14="http://schemas.microsoft.com/office/powerpoint/2010/main" val="39140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5440" y="1493520"/>
            <a:ext cx="8793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Projekat</a:t>
            </a:r>
            <a:r>
              <a:rPr lang="en-GB" sz="2400" dirty="0" smtClean="0">
                <a:solidFill>
                  <a:schemeClr val="bg1"/>
                </a:solidFill>
              </a:rPr>
              <a:t> 3D </a:t>
            </a:r>
            <a:r>
              <a:rPr lang="en-GB" sz="2400" dirty="0" err="1" smtClean="0">
                <a:solidFill>
                  <a:schemeClr val="bg1"/>
                </a:solidFill>
              </a:rPr>
              <a:t>skeniranja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animacije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Kikindskog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mamuta</a:t>
            </a:r>
            <a:r>
              <a:rPr lang="en-GB" sz="2400" dirty="0" smtClean="0">
                <a:solidFill>
                  <a:schemeClr val="bg1"/>
                </a:solidFill>
              </a:rPr>
              <a:t> bio je </a:t>
            </a:r>
            <a:r>
              <a:rPr lang="en-GB" sz="2400" dirty="0" err="1" smtClean="0">
                <a:solidFill>
                  <a:schemeClr val="bg1"/>
                </a:solidFill>
              </a:rPr>
              <a:t>deo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većeg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projekta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koji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rezultirao</a:t>
            </a:r>
            <a:r>
              <a:rPr lang="en-GB" sz="2400" dirty="0" smtClean="0">
                <a:solidFill>
                  <a:schemeClr val="bg1"/>
                </a:solidFill>
              </a:rPr>
              <a:t>  </a:t>
            </a:r>
            <a:r>
              <a:rPr lang="en-GB" sz="2400" dirty="0" err="1" smtClean="0">
                <a:solidFill>
                  <a:schemeClr val="bg1"/>
                </a:solidFill>
              </a:rPr>
              <a:t>odgovarajućom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zaštitom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prezentacijom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skeleta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mamuta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formiranjem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tima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volontera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vodiča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kroz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izložbu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Kikindskom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Narodnom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muzeju</a:t>
            </a:r>
            <a:endParaRPr lang="sr-Latn-M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8577" y="1359877"/>
            <a:ext cx="6052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bg1"/>
                </a:solidFill>
              </a:rPr>
              <a:t>KAKO </a:t>
            </a:r>
            <a:r>
              <a:rPr lang="en-GB" sz="4800" dirty="0" err="1" smtClean="0">
                <a:solidFill>
                  <a:schemeClr val="bg1"/>
                </a:solidFill>
              </a:rPr>
              <a:t>i</a:t>
            </a:r>
            <a:r>
              <a:rPr lang="en-GB" sz="4800" dirty="0" smtClean="0">
                <a:solidFill>
                  <a:schemeClr val="bg1"/>
                </a:solidFill>
              </a:rPr>
              <a:t> KUDA DALJE???</a:t>
            </a:r>
          </a:p>
          <a:p>
            <a:endParaRPr lang="sr-Latn-ME" sz="4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8577" y="2555630"/>
            <a:ext cx="103397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 smtClean="0">
                <a:solidFill>
                  <a:schemeClr val="bg1"/>
                </a:solidFill>
              </a:rPr>
              <a:t>Kako</a:t>
            </a:r>
            <a:r>
              <a:rPr lang="en-GB" sz="2800" dirty="0" smtClean="0">
                <a:solidFill>
                  <a:schemeClr val="bg1"/>
                </a:solidFill>
              </a:rPr>
              <a:t> se </a:t>
            </a:r>
            <a:r>
              <a:rPr lang="en-GB" sz="2800" dirty="0" err="1" smtClean="0">
                <a:solidFill>
                  <a:schemeClr val="bg1"/>
                </a:solidFill>
              </a:rPr>
              <a:t>izboriti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za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mesto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virtuelnih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rekonstrukcija</a:t>
            </a:r>
            <a:r>
              <a:rPr lang="en-GB" sz="2800" dirty="0" smtClean="0">
                <a:solidFill>
                  <a:schemeClr val="bg1"/>
                </a:solidFill>
              </a:rPr>
              <a:t> u </a:t>
            </a:r>
            <a:r>
              <a:rPr lang="en-GB" sz="2800" dirty="0" err="1" smtClean="0">
                <a:solidFill>
                  <a:schemeClr val="bg1"/>
                </a:solidFill>
              </a:rPr>
              <a:t>savremenoj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nauci</a:t>
            </a:r>
            <a:r>
              <a:rPr lang="en-GB" sz="2800" dirty="0" smtClean="0">
                <a:solidFill>
                  <a:schemeClr val="bg1"/>
                </a:solidFill>
              </a:rPr>
              <a:t> o </a:t>
            </a:r>
            <a:r>
              <a:rPr lang="en-GB" sz="2800" dirty="0" err="1" smtClean="0">
                <a:solidFill>
                  <a:schemeClr val="bg1"/>
                </a:solidFill>
              </a:rPr>
              <a:t>kulturnom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nasleđu</a:t>
            </a:r>
            <a:r>
              <a:rPr lang="en-GB" sz="2800" dirty="0" smtClean="0">
                <a:solidFill>
                  <a:schemeClr val="bg1"/>
                </a:solidFill>
              </a:rPr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 smtClean="0">
                <a:solidFill>
                  <a:schemeClr val="bg1"/>
                </a:solidFill>
              </a:rPr>
              <a:t>Kako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privući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investicije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obezbediti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fondove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za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kvalitetne</a:t>
            </a:r>
            <a:r>
              <a:rPr lang="en-GB" sz="2800" dirty="0" smtClean="0">
                <a:solidFill>
                  <a:schemeClr val="bg1"/>
                </a:solidFill>
              </a:rPr>
              <a:t> VR?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 smtClean="0">
                <a:solidFill>
                  <a:schemeClr val="bg1"/>
                </a:solidFill>
              </a:rPr>
              <a:t>Kako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navići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publiku</a:t>
            </a:r>
            <a:r>
              <a:rPr lang="en-GB" sz="2800" dirty="0" smtClean="0">
                <a:solidFill>
                  <a:schemeClr val="bg1"/>
                </a:solidFill>
              </a:rPr>
              <a:t> da </a:t>
            </a:r>
            <a:r>
              <a:rPr lang="en-GB" sz="2800" dirty="0" err="1" smtClean="0">
                <a:solidFill>
                  <a:schemeClr val="bg1"/>
                </a:solidFill>
              </a:rPr>
              <a:t>koristi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dostignuća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digitalne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humanistike</a:t>
            </a:r>
            <a:r>
              <a:rPr lang="en-GB" sz="2800" dirty="0" smtClean="0">
                <a:solidFill>
                  <a:schemeClr val="bg1"/>
                </a:solidFill>
              </a:rPr>
              <a:t> u </a:t>
            </a:r>
            <a:r>
              <a:rPr lang="en-GB" sz="2800" dirty="0" err="1" smtClean="0">
                <a:solidFill>
                  <a:schemeClr val="bg1"/>
                </a:solidFill>
              </a:rPr>
              <a:t>većoj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meri</a:t>
            </a:r>
            <a:r>
              <a:rPr lang="en-GB" sz="2800" dirty="0">
                <a:solidFill>
                  <a:schemeClr val="bg1"/>
                </a:solidFill>
              </a:rPr>
              <a:t>?</a:t>
            </a:r>
            <a:endParaRPr lang="sr-Latn-M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7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888"/>
            <a:ext cx="12192000" cy="64442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76954" y="398584"/>
            <a:ext cx="5876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Početak</a:t>
            </a:r>
            <a:r>
              <a:rPr lang="en-GB" dirty="0" smtClean="0"/>
              <a:t> </a:t>
            </a:r>
            <a:r>
              <a:rPr lang="en-GB" dirty="0" err="1" smtClean="0"/>
              <a:t>masovne</a:t>
            </a:r>
            <a:r>
              <a:rPr lang="en-GB" dirty="0" smtClean="0"/>
              <a:t> </a:t>
            </a:r>
            <a:r>
              <a:rPr lang="en-GB" dirty="0" err="1" smtClean="0"/>
              <a:t>primene</a:t>
            </a:r>
            <a:r>
              <a:rPr lang="en-GB" dirty="0" smtClean="0"/>
              <a:t> </a:t>
            </a:r>
            <a:r>
              <a:rPr lang="en-GB" dirty="0" err="1" smtClean="0"/>
              <a:t>pametnih</a:t>
            </a:r>
            <a:r>
              <a:rPr lang="en-GB" dirty="0" smtClean="0"/>
              <a:t> </a:t>
            </a:r>
            <a:r>
              <a:rPr lang="en-GB" dirty="0" err="1" smtClean="0"/>
              <a:t>telefona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tablet </a:t>
            </a:r>
            <a:r>
              <a:rPr lang="en-GB" dirty="0" err="1" smtClean="0"/>
              <a:t>uređaja</a:t>
            </a:r>
            <a:endParaRPr lang="sr-Latn-ME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925824" y="767916"/>
            <a:ext cx="926592" cy="36594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52416" y="902208"/>
            <a:ext cx="938784" cy="4267200"/>
          </a:xfrm>
          <a:prstGeom prst="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6931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1936" y="2267713"/>
            <a:ext cx="9985248" cy="8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 smtClean="0">
                <a:solidFill>
                  <a:schemeClr val="bg1"/>
                </a:solidFill>
              </a:rPr>
              <a:t>Napravljena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analiza</a:t>
            </a:r>
            <a:r>
              <a:rPr lang="en-GB" sz="2400" dirty="0" smtClean="0">
                <a:solidFill>
                  <a:schemeClr val="bg1"/>
                </a:solidFill>
              </a:rPr>
              <a:t> Android </a:t>
            </a:r>
            <a:r>
              <a:rPr lang="en-GB" sz="2400" dirty="0" err="1" smtClean="0">
                <a:solidFill>
                  <a:schemeClr val="bg1"/>
                </a:solidFill>
              </a:rPr>
              <a:t>marketa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potrazi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idejama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promociju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kulturnog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nasleđa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formi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interaktivnih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prezentacija</a:t>
            </a:r>
            <a:endParaRPr lang="sr-Latn-ME" sz="2400" dirty="0"/>
          </a:p>
        </p:txBody>
      </p:sp>
    </p:spTree>
    <p:extLst>
      <p:ext uri="{BB962C8B-B14F-4D97-AF65-F5344CB8AC3E}">
        <p14:creationId xmlns:p14="http://schemas.microsoft.com/office/powerpoint/2010/main" val="3358093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590"/>
            <a:ext cx="12192000" cy="577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71920" y="772160"/>
            <a:ext cx="372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Pretraga</a:t>
            </a:r>
            <a:r>
              <a:rPr lang="en-GB" dirty="0" smtClean="0"/>
              <a:t>: </a:t>
            </a:r>
            <a:r>
              <a:rPr lang="en-GB" dirty="0" err="1" smtClean="0"/>
              <a:t>archaeology+reconstruction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642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6262" y="143427"/>
            <a:ext cx="3862211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2400" dirty="0" err="1" smtClean="0"/>
              <a:t>Pretraga</a:t>
            </a:r>
            <a:r>
              <a:rPr lang="en-GB" sz="2400" dirty="0" smtClean="0"/>
              <a:t>: </a:t>
            </a:r>
            <a:r>
              <a:rPr lang="en-GB" sz="2400" dirty="0" err="1" smtClean="0"/>
              <a:t>archaeology+virtual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52519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3912" y="103763"/>
            <a:ext cx="3591347" cy="83099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Pretraga</a:t>
            </a:r>
            <a:r>
              <a:rPr lang="en-GB" sz="2400" dirty="0" smtClean="0"/>
              <a:t>: </a:t>
            </a:r>
            <a:r>
              <a:rPr lang="en-GB" sz="2400" dirty="0" err="1" smtClean="0"/>
              <a:t>archaeology+augmented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9560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2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0683" y="381965"/>
            <a:ext cx="7641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2003 – Vinča 3D </a:t>
            </a:r>
            <a:r>
              <a:rPr lang="en-GB" dirty="0" err="1" smtClean="0">
                <a:solidFill>
                  <a:schemeClr val="bg1"/>
                </a:solidFill>
              </a:rPr>
              <a:t>interaktivna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prezentacija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rezultata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iskopavanja</a:t>
            </a:r>
            <a:endParaRPr lang="en-GB" dirty="0" smtClean="0">
              <a:solidFill>
                <a:schemeClr val="bg1"/>
              </a:solidFill>
            </a:endParaRPr>
          </a:p>
          <a:p>
            <a:pPr algn="ctr"/>
            <a:r>
              <a:rPr lang="en-GB" dirty="0" smtClean="0">
                <a:solidFill>
                  <a:schemeClr val="bg1"/>
                </a:solidFill>
              </a:rPr>
              <a:t>2004 – </a:t>
            </a:r>
            <a:r>
              <a:rPr lang="en-GB" dirty="0" err="1" smtClean="0">
                <a:solidFill>
                  <a:schemeClr val="bg1"/>
                </a:solidFill>
              </a:rPr>
              <a:t>ArchaeoPack</a:t>
            </a:r>
            <a:r>
              <a:rPr lang="en-GB" dirty="0" smtClean="0">
                <a:solidFill>
                  <a:schemeClr val="bg1"/>
                </a:solidFill>
              </a:rPr>
              <a:t> , </a:t>
            </a:r>
            <a:r>
              <a:rPr lang="en-GB" dirty="0" err="1" smtClean="0">
                <a:solidFill>
                  <a:schemeClr val="bg1"/>
                </a:solidFill>
              </a:rPr>
              <a:t>interaktivni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sistem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za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vođenje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arheološke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dokumentacije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28" y="1340812"/>
            <a:ext cx="6611103" cy="528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2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8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9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2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92000" cy="6858000"/>
            <a:chOff x="-1524000" y="-857250"/>
            <a:chExt cx="15240000" cy="85725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24000" y="-857250"/>
              <a:ext cx="15240000" cy="85725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10241" y="3237457"/>
              <a:ext cx="5886246" cy="3620543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 flipH="1">
              <a:off x="-1268933" y="4290645"/>
              <a:ext cx="2417793" cy="1962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err="1" smtClean="0"/>
                <a:t>Ogroman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broj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negativnih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ocena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za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ovu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igru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koja</a:t>
              </a:r>
              <a:r>
                <a:rPr lang="en-GB" sz="1200" dirty="0" smtClean="0"/>
                <a:t> je </a:t>
              </a:r>
              <a:r>
                <a:rPr lang="en-GB" sz="1200" dirty="0" err="1" smtClean="0"/>
                <a:t>preuzeta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više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stotina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hiljada</a:t>
              </a:r>
              <a:r>
                <a:rPr lang="en-GB" sz="1200" baseline="0" dirty="0" smtClean="0"/>
                <a:t> puta! </a:t>
              </a:r>
              <a:r>
                <a:rPr lang="en-GB" sz="1200" baseline="0" dirty="0" err="1" smtClean="0"/>
                <a:t>Sudeći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po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recenzijama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publike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vidno</a:t>
              </a:r>
              <a:r>
                <a:rPr lang="en-GB" sz="1200" baseline="0" dirty="0" smtClean="0"/>
                <a:t> je </a:t>
              </a:r>
              <a:r>
                <a:rPr lang="en-GB" sz="1200" baseline="0" dirty="0" err="1" smtClean="0"/>
                <a:t>razočaranje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činjenicom</a:t>
              </a:r>
              <a:r>
                <a:rPr lang="en-GB" sz="1200" baseline="0" dirty="0" smtClean="0"/>
                <a:t> da je </a:t>
              </a:r>
              <a:r>
                <a:rPr lang="en-GB" sz="1200" baseline="0" dirty="0" err="1" smtClean="0"/>
                <a:t>reč</a:t>
              </a:r>
              <a:r>
                <a:rPr lang="en-GB" sz="1200" baseline="0" dirty="0" smtClean="0"/>
                <a:t> o </a:t>
              </a:r>
              <a:r>
                <a:rPr lang="en-GB" sz="1200" baseline="0" dirty="0" err="1" smtClean="0"/>
                <a:t>igri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pamćenja</a:t>
              </a:r>
              <a:r>
                <a:rPr lang="en-GB" sz="1200" baseline="0" dirty="0" smtClean="0"/>
                <a:t> a ne </a:t>
              </a:r>
              <a:r>
                <a:rPr lang="en-GB" sz="1200" baseline="0" dirty="0" err="1" smtClean="0"/>
                <a:t>igri</a:t>
              </a:r>
              <a:r>
                <a:rPr lang="en-GB" sz="1200" baseline="0" dirty="0" smtClean="0"/>
                <a:t> u </a:t>
              </a:r>
              <a:r>
                <a:rPr lang="en-GB" sz="1200" baseline="0" dirty="0" err="1" smtClean="0"/>
                <a:t>kojoj</a:t>
              </a:r>
              <a:r>
                <a:rPr lang="en-GB" sz="1200" baseline="0" dirty="0" smtClean="0"/>
                <a:t> se </a:t>
              </a:r>
              <a:r>
                <a:rPr lang="en-GB" sz="1200" baseline="0" dirty="0" err="1" smtClean="0"/>
                <a:t>pravi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grčka</a:t>
              </a:r>
              <a:r>
                <a:rPr lang="en-GB" sz="1200" baseline="0" dirty="0" smtClean="0"/>
                <a:t> </a:t>
              </a:r>
              <a:r>
                <a:rPr lang="en-GB" sz="1200" baseline="0" dirty="0" err="1" smtClean="0"/>
                <a:t>vaza</a:t>
              </a:r>
              <a:r>
                <a:rPr lang="en-GB" sz="1200" baseline="0" dirty="0" smtClean="0"/>
                <a:t>!</a:t>
              </a:r>
              <a:endParaRPr lang="sr-Latn-C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3997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2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6641" y="269240"/>
            <a:ext cx="101295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solidFill>
                  <a:schemeClr val="bg1">
                    <a:lumMod val="85000"/>
                  </a:schemeClr>
                </a:solidFill>
              </a:rPr>
              <a:t>Čemu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3200" dirty="0" err="1" smtClean="0">
                <a:solidFill>
                  <a:schemeClr val="bg1">
                    <a:lumMod val="85000"/>
                  </a:schemeClr>
                </a:solidFill>
              </a:rPr>
              <a:t>nas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3200" dirty="0" err="1" smtClean="0">
                <a:solidFill>
                  <a:schemeClr val="bg1">
                    <a:lumMod val="85000"/>
                  </a:schemeClr>
                </a:solidFill>
              </a:rPr>
              <a:t>poučava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prethodna analiza?</a:t>
            </a:r>
            <a:endParaRPr lang="en-GB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ctr"/>
            <a:endParaRPr lang="sr-Latn-CS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Zbunjujuće nizak broj preuzetih aplikacija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;</a:t>
            </a:r>
            <a:endParaRPr lang="sr-Latn-CS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Najbolje ocenjene nisu i najviše preuzimane (naprotiv!)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;</a:t>
            </a:r>
            <a:endParaRPr lang="sr-Latn-CS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Broj preuzimanja eksponencijalno raste ako je u pitanju sadržaj koji kulturno </a:t>
            </a:r>
            <a:r>
              <a:rPr lang="sr-Latn-CS" sz="3200" dirty="0" err="1" smtClean="0">
                <a:solidFill>
                  <a:schemeClr val="bg1">
                    <a:lumMod val="85000"/>
                  </a:schemeClr>
                </a:solidFill>
              </a:rPr>
              <a:t>nasl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e</a:t>
            </a:r>
            <a:r>
              <a:rPr lang="sr-Latn-CS" sz="3200" dirty="0" err="1" smtClean="0">
                <a:solidFill>
                  <a:schemeClr val="bg1">
                    <a:lumMod val="85000"/>
                  </a:schemeClr>
                </a:solidFill>
              </a:rPr>
              <a:t>đe</a:t>
            </a: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 koristi u okviru igara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;</a:t>
            </a:r>
            <a:endParaRPr lang="sr-Latn-CS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Postoje alternativni načini za </a:t>
            </a:r>
            <a:r>
              <a:rPr lang="en-GB" sz="3200" dirty="0" err="1" smtClean="0">
                <a:solidFill>
                  <a:schemeClr val="bg1">
                    <a:lumMod val="85000"/>
                  </a:schemeClr>
                </a:solidFill>
              </a:rPr>
              <a:t>podizanje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svesti o značaju kulturnog nasleđa (ali ih mi još uvek nismo otkrili)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 err="1" smtClean="0">
                <a:solidFill>
                  <a:schemeClr val="bg1"/>
                </a:solidFill>
              </a:rPr>
              <a:t>Premalo</a:t>
            </a:r>
            <a:r>
              <a:rPr lang="en-GB" sz="3200" dirty="0" smtClean="0">
                <a:solidFill>
                  <a:schemeClr val="bg1"/>
                </a:solidFill>
              </a:rPr>
              <a:t> je </a:t>
            </a:r>
            <a:r>
              <a:rPr lang="en-GB" sz="3200" dirty="0" err="1" smtClean="0">
                <a:solidFill>
                  <a:schemeClr val="bg1"/>
                </a:solidFill>
              </a:rPr>
              <a:t>privatnih</a:t>
            </a:r>
            <a:r>
              <a:rPr lang="en-GB" sz="3200" dirty="0" smtClean="0">
                <a:solidFill>
                  <a:schemeClr val="bg1"/>
                </a:solidFill>
              </a:rPr>
              <a:t> </a:t>
            </a:r>
            <a:r>
              <a:rPr lang="en-GB" sz="3200" dirty="0" err="1" smtClean="0">
                <a:solidFill>
                  <a:schemeClr val="bg1"/>
                </a:solidFill>
              </a:rPr>
              <a:t>investitora</a:t>
            </a:r>
            <a:r>
              <a:rPr lang="en-GB" sz="3200" dirty="0" smtClean="0">
                <a:solidFill>
                  <a:schemeClr val="bg1"/>
                </a:solidFill>
              </a:rPr>
              <a:t>. </a:t>
            </a:r>
            <a:r>
              <a:rPr lang="sr-Latn-CS" sz="3200" dirty="0" smtClean="0">
                <a:solidFill>
                  <a:schemeClr val="bg1">
                    <a:lumMod val="85000"/>
                  </a:schemeClr>
                </a:solidFill>
              </a:rPr>
              <a:t>U većini slučajeva investitori su opštine, regije ili EU</a:t>
            </a:r>
            <a:r>
              <a:rPr lang="en-GB" sz="3200" dirty="0" smtClean="0">
                <a:solidFill>
                  <a:schemeClr val="bg1">
                    <a:lumMod val="85000"/>
                  </a:schemeClr>
                </a:solidFill>
              </a:rPr>
              <a:t>…</a:t>
            </a:r>
            <a:endParaRPr lang="sr-Latn-CS" sz="3200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en-GB" sz="3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sr-Latn-C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2904946"/>
            <a:ext cx="3250977" cy="26001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37" y="304800"/>
            <a:ext cx="3250977" cy="26001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37" y="2904946"/>
            <a:ext cx="3250977" cy="26001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304800"/>
            <a:ext cx="3250977" cy="2600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114" y="304797"/>
            <a:ext cx="3466864" cy="26001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114" y="2904944"/>
            <a:ext cx="3466863" cy="26001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9455" y="5608320"/>
            <a:ext cx="71831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Beograd XV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veka</a:t>
            </a: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/>
            </a:r>
            <a:br>
              <a:rPr lang="en-GB" sz="24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interaktivna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3D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prezentacija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iz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2004 </a:t>
            </a:r>
            <a:b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(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prikazivana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tokm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manifestacije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“Dani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Evropske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85000"/>
                  </a:schemeClr>
                </a:solidFill>
              </a:rPr>
              <a:t>baštine</a:t>
            </a:r>
            <a:r>
              <a:rPr lang="en-GB" sz="2400" dirty="0" smtClean="0">
                <a:solidFill>
                  <a:schemeClr val="bg1">
                    <a:lumMod val="85000"/>
                  </a:schemeClr>
                </a:solidFill>
              </a:rPr>
              <a:t>”</a:t>
            </a:r>
            <a:endParaRPr lang="en-GB" sz="2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3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42937"/>
            <a:ext cx="11049000" cy="621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606" y="182880"/>
            <a:ext cx="3431672" cy="2575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878" y="0"/>
            <a:ext cx="5721368" cy="68580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6370320" y="2118360"/>
            <a:ext cx="2376000" cy="68400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362541"/>
              </p:ext>
            </p:extLst>
          </p:nvPr>
        </p:nvGraphicFramePr>
        <p:xfrm>
          <a:off x="8443292" y="3590608"/>
          <a:ext cx="3726150" cy="1514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Image" r:id="rId5" imgW="19834920" imgH="8063280" progId="Photoshop.Image.13">
                  <p:embed/>
                </p:oleObj>
              </mc:Choice>
              <mc:Fallback>
                <p:oleObj name="Image" r:id="rId5" imgW="19834920" imgH="80632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43292" y="3590608"/>
                        <a:ext cx="3726150" cy="1514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Elbow Connector 14"/>
          <p:cNvCxnSpPr/>
          <p:nvPr/>
        </p:nvCxnSpPr>
        <p:spPr>
          <a:xfrm flipV="1">
            <a:off x="7410723" y="4920720"/>
            <a:ext cx="1247140" cy="811936"/>
          </a:xfrm>
          <a:prstGeom prst="bentConnector3">
            <a:avLst>
              <a:gd name="adj1" fmla="val 50000"/>
            </a:avLst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458316"/>
              </p:ext>
            </p:extLst>
          </p:nvPr>
        </p:nvGraphicFramePr>
        <p:xfrm>
          <a:off x="282115" y="1779591"/>
          <a:ext cx="2401534" cy="136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Image" r:id="rId7" imgW="12139560" imgH="6882480" progId="Photoshop.Image.13">
                  <p:embed/>
                </p:oleObj>
              </mc:Choice>
              <mc:Fallback>
                <p:oleObj name="Image" r:id="rId7" imgW="12139560" imgH="68824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115" y="1779591"/>
                        <a:ext cx="2401534" cy="136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flipH="1">
            <a:off x="2389518" y="1954285"/>
            <a:ext cx="1493808" cy="53601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72440" y="182881"/>
            <a:ext cx="7851806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QR </a:t>
            </a:r>
            <a:r>
              <a:rPr lang="en-GB" sz="2400" b="1" dirty="0" err="1" smtClean="0">
                <a:solidFill>
                  <a:schemeClr val="bg1"/>
                </a:solidFill>
              </a:rPr>
              <a:t>kodovi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i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Aktivaciona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Polja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na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turističkim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mapama</a:t>
            </a:r>
            <a:endParaRPr lang="sr-Latn-ME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329591"/>
              </p:ext>
            </p:extLst>
          </p:nvPr>
        </p:nvGraphicFramePr>
        <p:xfrm>
          <a:off x="160735" y="3644408"/>
          <a:ext cx="2442143" cy="1523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Image" r:id="rId9" imgW="12152160" imgH="7580880" progId="Photoshop.Image.13">
                  <p:embed/>
                </p:oleObj>
              </mc:Choice>
              <mc:Fallback>
                <p:oleObj name="Image" r:id="rId9" imgW="12152160" imgH="75808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735" y="3644408"/>
                        <a:ext cx="2442143" cy="1523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flipH="1">
            <a:off x="2174289" y="3688831"/>
            <a:ext cx="1709037" cy="56773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28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3" y="510"/>
            <a:ext cx="12192000" cy="6856980"/>
          </a:xfrm>
          <a:prstGeom prst="rect">
            <a:avLst/>
          </a:prstGeom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361857" y="6041986"/>
            <a:ext cx="7138538" cy="41668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Augmented Reality u </a:t>
            </a:r>
            <a:r>
              <a:rPr lang="en-GB" dirty="0" err="1" smtClean="0">
                <a:solidFill>
                  <a:schemeClr val="bg1"/>
                </a:solidFill>
              </a:rPr>
              <a:t>knjigama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i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udžbenicima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856" y="204234"/>
            <a:ext cx="4869901" cy="791189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GB" sz="4400" dirty="0" smtClean="0">
                <a:latin typeface="Harlow Solid Italic" panose="04030604020F02020D02" pitchFamily="82" charset="0"/>
              </a:rPr>
              <a:t>Pimp my Book Up</a:t>
            </a:r>
            <a:endParaRPr lang="sr-Latn-ME" sz="4400" dirty="0">
              <a:latin typeface="Harlow Solid Italic" panose="04030604020F02020D02" pitchFamily="82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88689" y="5208608"/>
            <a:ext cx="3356658" cy="43456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6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"/>
            <a:ext cx="12192000" cy="6857290"/>
          </a:xfrm>
          <a:prstGeom prst="rect">
            <a:avLst/>
          </a:prstGeom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7778262" y="5530117"/>
            <a:ext cx="3030415" cy="7768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solidFill>
                  <a:schemeClr val="bg1"/>
                </a:solidFill>
              </a:rPr>
              <a:t>AR u </a:t>
            </a:r>
            <a:r>
              <a:rPr lang="en-GB" dirty="0" err="1" smtClean="0">
                <a:solidFill>
                  <a:schemeClr val="bg1"/>
                </a:solidFill>
              </a:rPr>
              <a:t>udžbenicima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4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2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8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4026" y="217693"/>
            <a:ext cx="90706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Virtuelne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rekonstrukcije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kulturnog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nasleđa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moguće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implementirati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chemeClr val="bg1"/>
                </a:solidFill>
              </a:rPr>
              <a:t>Naučnom</a:t>
            </a:r>
            <a:endParaRPr lang="en-GB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chemeClr val="bg1"/>
                </a:solidFill>
              </a:rPr>
              <a:t>Nastavnom</a:t>
            </a:r>
            <a:endParaRPr lang="en-GB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chemeClr val="bg1"/>
                </a:solidFill>
              </a:rPr>
              <a:t>Zabavnom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sadržaju</a:t>
            </a:r>
            <a:endParaRPr lang="en-GB" sz="24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4395" y="2010433"/>
            <a:ext cx="91902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Način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koji</a:t>
            </a:r>
            <a:r>
              <a:rPr lang="en-GB" sz="2400" dirty="0" smtClean="0">
                <a:solidFill>
                  <a:schemeClr val="bg1"/>
                </a:solidFill>
              </a:rPr>
              <a:t> se </a:t>
            </a:r>
            <a:r>
              <a:rPr lang="en-GB" sz="2400" dirty="0" err="1" smtClean="0">
                <a:solidFill>
                  <a:schemeClr val="bg1"/>
                </a:solidFill>
              </a:rPr>
              <a:t>stiže</a:t>
            </a:r>
            <a:r>
              <a:rPr lang="en-GB" sz="2400" dirty="0" smtClean="0">
                <a:solidFill>
                  <a:schemeClr val="bg1"/>
                </a:solidFill>
              </a:rPr>
              <a:t> do </a:t>
            </a:r>
            <a:r>
              <a:rPr lang="en-GB" sz="2400" dirty="0" err="1" smtClean="0">
                <a:solidFill>
                  <a:schemeClr val="bg1"/>
                </a:solidFill>
              </a:rPr>
              <a:t>naših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interpretacija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prošlosti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mora</a:t>
            </a:r>
            <a:r>
              <a:rPr lang="en-GB" sz="2400" dirty="0" smtClean="0">
                <a:solidFill>
                  <a:schemeClr val="bg1"/>
                </a:solidFill>
              </a:rPr>
              <a:t> da </a:t>
            </a:r>
            <a:r>
              <a:rPr lang="en-GB" sz="2400" dirty="0" err="1" smtClean="0">
                <a:solidFill>
                  <a:schemeClr val="bg1"/>
                </a:solidFill>
              </a:rPr>
              <a:t>bude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promenjen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r>
              <a:rPr lang="en-GB" sz="2400" dirty="0" err="1" smtClean="0">
                <a:solidFill>
                  <a:srgbClr val="FF0000"/>
                </a:solidFill>
              </a:rPr>
              <a:t>Neophodno</a:t>
            </a:r>
            <a:r>
              <a:rPr lang="en-GB" sz="2400" dirty="0" smtClean="0">
                <a:solidFill>
                  <a:srgbClr val="FF0000"/>
                </a:solidFill>
              </a:rPr>
              <a:t> je </a:t>
            </a:r>
            <a:r>
              <a:rPr lang="en-GB" sz="2400" dirty="0" err="1" smtClean="0">
                <a:solidFill>
                  <a:srgbClr val="FF0000"/>
                </a:solidFill>
              </a:rPr>
              <a:t>koristiti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prilike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za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publikovanje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linkova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na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aplikacije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i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sadržaje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rekonstrukcija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kulturne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baštine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na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najrazličitijim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mestima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od </a:t>
            </a:r>
            <a:r>
              <a:rPr lang="en-GB" sz="2400" dirty="0" err="1" smtClean="0">
                <a:solidFill>
                  <a:srgbClr val="FF0000"/>
                </a:solidFill>
              </a:rPr>
              <a:t>aktivacionih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polja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skrivenih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na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GB" sz="2400" dirty="0" err="1" smtClean="0">
                <a:solidFill>
                  <a:srgbClr val="FF0000"/>
                </a:solidFill>
              </a:rPr>
              <a:t>slikama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udžbenika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GB" sz="2400" dirty="0" err="1" smtClean="0">
                <a:solidFill>
                  <a:srgbClr val="FF0000"/>
                </a:solidFill>
              </a:rPr>
              <a:t>podmetačima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za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piće</a:t>
            </a:r>
            <a:r>
              <a:rPr lang="en-GB" sz="2400" dirty="0" smtClean="0">
                <a:solidFill>
                  <a:srgbClr val="FF0000"/>
                </a:solidFill>
              </a:rPr>
              <a:t> u </a:t>
            </a:r>
            <a:r>
              <a:rPr lang="en-GB" sz="2400" dirty="0" err="1" smtClean="0">
                <a:solidFill>
                  <a:srgbClr val="FF0000"/>
                </a:solidFill>
              </a:rPr>
              <a:t>kafićima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  <a:r>
              <a:rPr lang="en-GB" sz="2400" dirty="0" err="1" smtClean="0">
                <a:solidFill>
                  <a:srgbClr val="FF0000"/>
                </a:solidFill>
              </a:rPr>
              <a:t>restoranima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GB" sz="2400" dirty="0" err="1" smtClean="0">
                <a:solidFill>
                  <a:srgbClr val="FF0000"/>
                </a:solidFill>
              </a:rPr>
              <a:t>kartama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za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javni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prevoz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GB" sz="2400" dirty="0" err="1" smtClean="0">
                <a:solidFill>
                  <a:srgbClr val="FF0000"/>
                </a:solidFill>
              </a:rPr>
              <a:t>turističkim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mapama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  <a:r>
              <a:rPr lang="en-GB" sz="2400" dirty="0" err="1" smtClean="0">
                <a:solidFill>
                  <a:srgbClr val="FF0000"/>
                </a:solidFill>
              </a:rPr>
              <a:t>banerima</a:t>
            </a:r>
            <a:r>
              <a:rPr lang="en-GB" sz="2400" dirty="0" smtClean="0">
                <a:solidFill>
                  <a:srgbClr val="FF0000"/>
                </a:solidFill>
              </a:rPr>
              <a:t> , </a:t>
            </a:r>
            <a:r>
              <a:rPr lang="en-GB" sz="2400" dirty="0" err="1" smtClean="0">
                <a:solidFill>
                  <a:srgbClr val="FF0000"/>
                </a:solidFill>
              </a:rPr>
              <a:t>reklamniim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panoima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dirty="0" smtClean="0">
                <a:solidFill>
                  <a:srgbClr val="FF0000"/>
                </a:solidFill>
              </a:rPr>
              <a:t>       do </a:t>
            </a:r>
            <a:r>
              <a:rPr lang="en-GB" sz="2400" dirty="0" err="1" smtClean="0">
                <a:solidFill>
                  <a:srgbClr val="FF0000"/>
                </a:solidFill>
              </a:rPr>
              <a:t>organizovanih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manifestacija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kakva</a:t>
            </a:r>
            <a:r>
              <a:rPr lang="en-GB" sz="2400" dirty="0" smtClean="0">
                <a:solidFill>
                  <a:srgbClr val="FF0000"/>
                </a:solidFill>
              </a:rPr>
              <a:t> je </a:t>
            </a:r>
            <a:r>
              <a:rPr lang="en-GB" sz="2400" dirty="0" err="1" smtClean="0">
                <a:solidFill>
                  <a:srgbClr val="FF0000"/>
                </a:solidFill>
              </a:rPr>
              <a:t>bila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Muzzeum</a:t>
            </a: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iz</a:t>
            </a:r>
            <a:r>
              <a:rPr lang="en-GB" sz="2400" dirty="0" smtClean="0">
                <a:solidFill>
                  <a:srgbClr val="FF0000"/>
                </a:solidFill>
              </a:rPr>
              <a:t> 2012</a:t>
            </a:r>
            <a:endParaRPr lang="sr-Latn-ME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2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5540" y="813789"/>
            <a:ext cx="100123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Izuzetno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pozitivan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odziv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kod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publike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  <a:r>
              <a:rPr lang="en-GB" sz="2400" dirty="0" err="1" smtClean="0">
                <a:solidFill>
                  <a:schemeClr val="bg1"/>
                </a:solidFill>
              </a:rPr>
              <a:t>Pozitivni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prikazi</a:t>
            </a:r>
            <a:r>
              <a:rPr lang="en-GB" sz="2400" dirty="0" smtClean="0">
                <a:solidFill>
                  <a:schemeClr val="bg1"/>
                </a:solidFill>
              </a:rPr>
              <a:t> u </a:t>
            </a:r>
            <a:r>
              <a:rPr lang="en-GB" sz="2400" dirty="0" err="1" smtClean="0">
                <a:solidFill>
                  <a:schemeClr val="bg1"/>
                </a:solidFill>
              </a:rPr>
              <a:t>medijima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  <a:r>
              <a:rPr lang="en-GB" sz="2400" dirty="0" err="1" smtClean="0">
                <a:solidFill>
                  <a:schemeClr val="bg1"/>
                </a:solidFill>
              </a:rPr>
              <a:t>Osvojena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tehnologija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interaktivnog</a:t>
            </a:r>
            <a:r>
              <a:rPr lang="en-GB" sz="2400" dirty="0" smtClean="0">
                <a:solidFill>
                  <a:schemeClr val="bg1"/>
                </a:solidFill>
              </a:rPr>
              <a:t> 3D </a:t>
            </a:r>
            <a:r>
              <a:rPr lang="en-GB" sz="2400" dirty="0" err="1" smtClean="0">
                <a:solidFill>
                  <a:schemeClr val="bg1"/>
                </a:solidFill>
              </a:rPr>
              <a:t>modela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nastalog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terenskoj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dokumentaciji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merenjima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endParaRPr lang="en-GB" sz="2400" dirty="0" smtClean="0">
              <a:solidFill>
                <a:schemeClr val="bg1"/>
              </a:solidFill>
            </a:endParaRPr>
          </a:p>
          <a:p>
            <a:r>
              <a:rPr lang="en-GB" sz="2400" dirty="0" err="1" smtClean="0">
                <a:solidFill>
                  <a:schemeClr val="bg1"/>
                </a:solidFill>
              </a:rPr>
              <a:t>Publika</a:t>
            </a:r>
            <a:r>
              <a:rPr lang="en-GB" sz="2400" dirty="0" smtClean="0">
                <a:solidFill>
                  <a:schemeClr val="bg1"/>
                </a:solidFill>
              </a:rPr>
              <a:t> je </a:t>
            </a:r>
            <a:r>
              <a:rPr lang="en-GB" sz="2400" dirty="0" err="1" smtClean="0">
                <a:solidFill>
                  <a:schemeClr val="bg1"/>
                </a:solidFill>
              </a:rPr>
              <a:t>mogla</a:t>
            </a:r>
            <a:r>
              <a:rPr lang="en-GB" sz="2400" dirty="0" smtClean="0">
                <a:solidFill>
                  <a:schemeClr val="bg1"/>
                </a:solidFill>
              </a:rPr>
              <a:t> da </a:t>
            </a:r>
            <a:r>
              <a:rPr lang="en-GB" sz="2400" dirty="0" err="1" smtClean="0">
                <a:solidFill>
                  <a:schemeClr val="bg1"/>
                </a:solidFill>
              </a:rPr>
              <a:t>vidi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ovu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virtuelnu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rekonstrukciju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samo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tokom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manifestacije</a:t>
            </a:r>
            <a:r>
              <a:rPr lang="en-GB" sz="2400" dirty="0" smtClean="0">
                <a:solidFill>
                  <a:schemeClr val="bg1"/>
                </a:solidFill>
              </a:rPr>
              <a:t> Dani </a:t>
            </a:r>
            <a:r>
              <a:rPr lang="en-GB" sz="2400" dirty="0" err="1" smtClean="0">
                <a:solidFill>
                  <a:schemeClr val="bg1"/>
                </a:solidFill>
              </a:rPr>
              <a:t>Evropske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kulturne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baštine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kao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par </a:t>
            </a:r>
            <a:r>
              <a:rPr lang="en-GB" sz="2400" dirty="0" err="1" smtClean="0">
                <a:solidFill>
                  <a:schemeClr val="bg1"/>
                </a:solidFill>
              </a:rPr>
              <a:t>nedelja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posle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njenog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završetka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GB" sz="2400" dirty="0" err="1" smtClean="0">
                <a:solidFill>
                  <a:schemeClr val="bg1"/>
                </a:solidFill>
              </a:rPr>
              <a:t>Sekretarijat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kulturu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Skupštine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grada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Beograda</a:t>
            </a:r>
            <a:r>
              <a:rPr lang="en-GB" sz="2400" dirty="0" smtClean="0">
                <a:solidFill>
                  <a:schemeClr val="bg1"/>
                </a:solidFill>
              </a:rPr>
              <a:t> do </a:t>
            </a:r>
            <a:r>
              <a:rPr lang="en-GB" sz="2400" dirty="0" err="1" smtClean="0">
                <a:solidFill>
                  <a:schemeClr val="bg1"/>
                </a:solidFill>
              </a:rPr>
              <a:t>danas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nije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uspeo</a:t>
            </a:r>
            <a:r>
              <a:rPr lang="en-GB" sz="2400" dirty="0" smtClean="0">
                <a:solidFill>
                  <a:schemeClr val="bg1"/>
                </a:solidFill>
              </a:rPr>
              <a:t> da </a:t>
            </a:r>
            <a:r>
              <a:rPr lang="en-GB" sz="2400" dirty="0" err="1" smtClean="0">
                <a:solidFill>
                  <a:schemeClr val="bg1"/>
                </a:solidFill>
              </a:rPr>
              <a:t>nađe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rešenje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za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trajno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izlaganje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ovog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projekta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GB" sz="2400" dirty="0" smtClean="0">
                <a:solidFill>
                  <a:schemeClr val="bg1"/>
                </a:solidFill>
              </a:rPr>
              <a:t>I pored  </a:t>
            </a:r>
            <a:r>
              <a:rPr lang="en-GB" sz="2400" dirty="0" err="1" smtClean="0">
                <a:solidFill>
                  <a:schemeClr val="bg1"/>
                </a:solidFill>
              </a:rPr>
              <a:t>dobre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medijske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pokrivenosti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izuzetno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velikog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interesovanja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publike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prezentaciju</a:t>
            </a:r>
            <a:r>
              <a:rPr lang="en-GB" sz="2400" dirty="0" smtClean="0">
                <a:solidFill>
                  <a:schemeClr val="bg1"/>
                </a:solidFill>
              </a:rPr>
              <a:t> Beograd XV </a:t>
            </a:r>
            <a:r>
              <a:rPr lang="en-GB" sz="2400" dirty="0" err="1" smtClean="0">
                <a:solidFill>
                  <a:schemeClr val="bg1"/>
                </a:solidFill>
              </a:rPr>
              <a:t>veka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mogao</a:t>
            </a:r>
            <a:r>
              <a:rPr lang="en-GB" sz="2400" dirty="0" smtClean="0">
                <a:solidFill>
                  <a:schemeClr val="bg1"/>
                </a:solidFill>
              </a:rPr>
              <a:t> je da </a:t>
            </a:r>
            <a:r>
              <a:rPr lang="en-GB" sz="2400" dirty="0" err="1" smtClean="0">
                <a:solidFill>
                  <a:schemeClr val="bg1"/>
                </a:solidFill>
              </a:rPr>
              <a:t>vidi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relativno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mali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broj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ljudi</a:t>
            </a:r>
            <a:r>
              <a:rPr lang="en-GB" sz="2400" dirty="0" smtClean="0">
                <a:solidFill>
                  <a:schemeClr val="bg1"/>
                </a:solidFill>
              </a:rPr>
              <a:t>. </a:t>
            </a:r>
            <a:endParaRPr lang="sr-Latn-M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3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272" y="0"/>
            <a:ext cx="9997995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80343" y="104171"/>
            <a:ext cx="1238491" cy="2546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2005/2006</a:t>
            </a:r>
            <a:endParaRPr lang="sr-Latn-ME" sz="16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09" y="437320"/>
            <a:ext cx="4130085" cy="29618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171" y="437321"/>
            <a:ext cx="4125976" cy="29618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147" y="3398715"/>
            <a:ext cx="3931138" cy="28191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92" y="3398715"/>
            <a:ext cx="4130734" cy="281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7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565</Words>
  <Application>Microsoft Office PowerPoint</Application>
  <PresentationFormat>Widescreen</PresentationFormat>
  <Paragraphs>63</Paragraphs>
  <Slides>48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Calibri</vt:lpstr>
      <vt:lpstr>Calibri Light</vt:lpstr>
      <vt:lpstr>Harlow Solid Italic</vt:lpstr>
      <vt:lpstr>Times New Roman</vt:lpstr>
      <vt:lpstr>Office Theme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Nenad Tasic</dc:creator>
  <cp:lastModifiedBy>Nenad Tasic</cp:lastModifiedBy>
  <cp:revision>52</cp:revision>
  <dcterms:created xsi:type="dcterms:W3CDTF">2016-09-27T16:48:58Z</dcterms:created>
  <dcterms:modified xsi:type="dcterms:W3CDTF">2016-09-28T21:36:10Z</dcterms:modified>
</cp:coreProperties>
</file>